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56" r:id="rId4"/>
    <p:sldId id="260" r:id="rId5"/>
    <p:sldId id="295" r:id="rId6"/>
    <p:sldId id="296" r:id="rId7"/>
    <p:sldId id="297" r:id="rId8"/>
    <p:sldId id="298" r:id="rId9"/>
    <p:sldId id="299" r:id="rId10"/>
    <p:sldId id="293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294" r:id="rId20"/>
    <p:sldId id="259" r:id="rId21"/>
    <p:sldId id="308" r:id="rId22"/>
    <p:sldId id="267" r:id="rId23"/>
    <p:sldId id="284" r:id="rId24"/>
    <p:sldId id="272" r:id="rId25"/>
    <p:sldId id="262" r:id="rId26"/>
    <p:sldId id="263" r:id="rId27"/>
    <p:sldId id="25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4F4D"/>
    <a:srgbClr val="B9B0B0"/>
    <a:srgbClr val="A6908F"/>
    <a:srgbClr val="F9F9F9"/>
    <a:srgbClr val="605A58"/>
    <a:srgbClr val="5C5654"/>
    <a:srgbClr val="423D3C"/>
    <a:srgbClr val="4B4543"/>
    <a:srgbClr val="464140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29" autoAdjust="0"/>
  </p:normalViewPr>
  <p:slideViewPr>
    <p:cSldViewPr snapToGrid="0" showGuides="1">
      <p:cViewPr varScale="1">
        <p:scale>
          <a:sx n="82" d="100"/>
          <a:sy n="82" d="100"/>
        </p:scale>
        <p:origin x="4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37.png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E8DB10-764D-45FC-AB61-1DD0D37C8E80}"/>
              </a:ext>
            </a:extLst>
          </p:cNvPr>
          <p:cNvSpPr txBox="1"/>
          <p:nvPr/>
        </p:nvSpPr>
        <p:spPr>
          <a:xfrm>
            <a:off x="4477611" y="2709902"/>
            <a:ext cx="32367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655D5B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MIUMIU</a:t>
            </a:r>
            <a:endParaRPr lang="ko-KR" altLang="en-US" sz="6600" dirty="0">
              <a:solidFill>
                <a:srgbClr val="655D5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E8DB10-764D-45FC-AB61-1DD0D37C8E80}"/>
              </a:ext>
            </a:extLst>
          </p:cNvPr>
          <p:cNvSpPr txBox="1"/>
          <p:nvPr/>
        </p:nvSpPr>
        <p:spPr>
          <a:xfrm>
            <a:off x="10123319" y="6344411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655D5B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김예린 성승현 </a:t>
            </a:r>
            <a:r>
              <a:rPr lang="ko-KR" altLang="en-US" sz="1200" dirty="0">
                <a:solidFill>
                  <a:srgbClr val="655D5B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안태경 이슬</a:t>
            </a:r>
            <a:endParaRPr lang="ko-KR" altLang="en-US" sz="1200" dirty="0">
              <a:solidFill>
                <a:srgbClr val="655D5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E8DB10-764D-45FC-AB61-1DD0D37C8E80}"/>
              </a:ext>
            </a:extLst>
          </p:cNvPr>
          <p:cNvSpPr txBox="1"/>
          <p:nvPr/>
        </p:nvSpPr>
        <p:spPr>
          <a:xfrm>
            <a:off x="9603626" y="629824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655D5B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dirty="0" smtClean="0">
                <a:solidFill>
                  <a:srgbClr val="655D5B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</a:t>
            </a:r>
            <a:endParaRPr lang="ko-KR" altLang="en-US" dirty="0">
              <a:solidFill>
                <a:srgbClr val="655D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D08403F-8A2A-4ADA-9C9B-94898A6AE280}"/>
                </a:ext>
              </a:extLst>
            </p:cNvPr>
            <p:cNvSpPr txBox="1"/>
            <p:nvPr/>
          </p:nvSpPr>
          <p:spPr>
            <a:xfrm>
              <a:off x="842119" y="2951946"/>
              <a:ext cx="205056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스케치 </a:t>
              </a:r>
              <a:r>
                <a:rPr lang="en-US" altLang="ko-KR" sz="2800" dirty="0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&amp; </a:t>
              </a:r>
            </a:p>
            <a:p>
              <a:pPr algn="ctr"/>
              <a:r>
                <a:rPr lang="ko-KR" altLang="en-US" sz="2800" dirty="0" err="1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프로토타이핑</a:t>
              </a:r>
              <a:endParaRPr lang="ko-KR" altLang="en-US" sz="28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Part 2.</a:t>
              </a:r>
              <a:endParaRPr lang="ko-KR" altLang="en-US" sz="3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7556" y="17176"/>
            <a:ext cx="65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dirty="0" err="1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프로토타이핑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(Sketch &amp; Prototyping)-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대표 색상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591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057400" y="1055081"/>
            <a:ext cx="8077201" cy="1793631"/>
            <a:chOff x="2057400" y="1453663"/>
            <a:chExt cx="8077201" cy="1793631"/>
          </a:xfrm>
        </p:grpSpPr>
        <p:sp>
          <p:nvSpPr>
            <p:cNvPr id="4" name="직사각형 3"/>
            <p:cNvSpPr/>
            <p:nvPr/>
          </p:nvSpPr>
          <p:spPr>
            <a:xfrm>
              <a:off x="2057400" y="1453663"/>
              <a:ext cx="1793631" cy="1793631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99185" y="1453663"/>
              <a:ext cx="1793631" cy="1793631"/>
            </a:xfrm>
            <a:prstGeom prst="rect">
              <a:avLst/>
            </a:prstGeom>
            <a:solidFill>
              <a:srgbClr val="A69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40970" y="1453663"/>
              <a:ext cx="1793631" cy="1793631"/>
            </a:xfrm>
            <a:prstGeom prst="rect">
              <a:avLst/>
            </a:prstGeom>
            <a:solidFill>
              <a:srgbClr val="B9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55420" y="5380892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#f9f9f9 </a:t>
            </a:r>
            <a:r>
              <a:rPr lang="ko-KR" altLang="en-US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상품이미지와 배경색의 경계가 없이 어우러지게 </a:t>
            </a:r>
            <a:r>
              <a:rPr lang="ko-KR" altLang="en-US" sz="16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나타내기 위해 </a:t>
            </a:r>
            <a:r>
              <a:rPr lang="ko-KR" altLang="en-US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선정하였습니다</a:t>
            </a:r>
            <a:r>
              <a:rPr lang="en-US" altLang="ko-KR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pPr algn="ctr"/>
            <a:r>
              <a:rPr lang="en-US" altLang="ko-KR" sz="16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en-US" altLang="ko-KR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a6908f</a:t>
            </a:r>
            <a:r>
              <a:rPr lang="ko-KR" altLang="en-US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#a7a7a7 </a:t>
            </a:r>
            <a:r>
              <a:rPr lang="ko-KR" altLang="en-US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색상은 </a:t>
            </a:r>
            <a:r>
              <a:rPr lang="en-US" altLang="ko-KR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MIUMIU </a:t>
            </a:r>
            <a:r>
              <a:rPr lang="ko-KR" altLang="en-US" sz="16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브랜드가 </a:t>
            </a:r>
            <a:r>
              <a:rPr lang="ko-KR" altLang="en-US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추구하는 여성성</a:t>
            </a:r>
            <a:r>
              <a:rPr lang="en-US" altLang="ko-KR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endParaRPr lang="en-US" altLang="ko-KR" sz="16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우아하고 </a:t>
            </a:r>
            <a:r>
              <a:rPr lang="ko-KR" altLang="en-US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평온함을 나타내기 위해 사용하였습니다</a:t>
            </a:r>
            <a:r>
              <a:rPr lang="en-US" altLang="ko-KR" sz="1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lang="ko-KR" altLang="en-US" sz="16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20384" y="3106619"/>
            <a:ext cx="166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HEX #f9f9f9</a:t>
            </a:r>
            <a:endParaRPr lang="ko-KR" altLang="en-US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03954" y="3106619"/>
            <a:ext cx="166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HEX #b9b0b0</a:t>
            </a:r>
            <a:endParaRPr lang="ko-KR" altLang="en-US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2169" y="3106619"/>
            <a:ext cx="166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HEX #a6908f</a:t>
            </a:r>
            <a:endParaRPr lang="ko-KR" altLang="en-US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3256" y="3391107"/>
            <a:ext cx="2321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CMYK(0, 0, 0, 2)</a:t>
            </a:r>
          </a:p>
          <a:p>
            <a:pPr algn="ctr"/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RGB(249</a:t>
            </a:r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249, 249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HSL(0</a:t>
            </a:r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˚</a:t>
            </a:r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0.0%, 97.6%)</a:t>
            </a:r>
            <a:endParaRPr lang="ko-KR" altLang="en-US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5041" y="3391107"/>
            <a:ext cx="2321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CMYK(0, 13, 14, 35)</a:t>
            </a:r>
          </a:p>
          <a:p>
            <a:pPr algn="ctr"/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RGB(166, 144, 143)</a:t>
            </a:r>
          </a:p>
          <a:p>
            <a:pPr algn="ctr"/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HSL(3</a:t>
            </a:r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˚</a:t>
            </a:r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11.4%, 60.6%)</a:t>
            </a:r>
            <a:endParaRPr lang="ko-KR" altLang="en-US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6826" y="3391107"/>
            <a:ext cx="2321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CMYK(0, 5, 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27)</a:t>
            </a:r>
          </a:p>
          <a:p>
            <a:pPr algn="ctr"/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RGB(185, 176, 176)</a:t>
            </a:r>
          </a:p>
          <a:p>
            <a:pPr algn="ctr"/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HSL(0</a:t>
            </a:r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˚</a:t>
            </a:r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6%, 70.8%)</a:t>
            </a:r>
            <a:endParaRPr lang="ko-KR" altLang="en-US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2169" y="4764913"/>
            <a:ext cx="166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선정 이유</a:t>
            </a:r>
            <a:endParaRPr lang="ko-KR" altLang="en-US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908834" y="5134245"/>
            <a:ext cx="23743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919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7556" y="17176"/>
            <a:ext cx="65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dirty="0" err="1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프로토타이핑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(Sketch &amp; Prototyping)-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로고 디자인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591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208" y="599006"/>
            <a:ext cx="4763585" cy="4763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3063" y="5159590"/>
            <a:ext cx="8365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MIUMIU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만의 세련된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간결함을 참고해 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우아함을 더해 표현했습니다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 fontAlgn="base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since 1993 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설립연도는 </a:t>
            </a:r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MIUMIU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세상에 태어났다는 것을 강조하기 위해 로고에 표현했습니다</a:t>
            </a:r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ko-KR" altLang="en-US" sz="16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857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7556" y="17176"/>
            <a:ext cx="65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dirty="0" err="1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프로토타이핑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(Sketch &amp; Prototyping)-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591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33" y="1010023"/>
            <a:ext cx="2637357" cy="48379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557" y="2051825"/>
            <a:ext cx="45032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메인페이지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상단에는 로고를 배치하고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err="1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메뉴바를</a:t>
            </a:r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없애는 대신 </a:t>
            </a:r>
            <a:r>
              <a:rPr lang="ko-KR" altLang="en-US" sz="1400" dirty="0" err="1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메인이미지를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클릭하면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카테고리로 이동할 수 있도록 하였습니다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그리고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사용자의 편의를 위해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스크롤이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일정위치만큼 내려가면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up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버튼이 </a:t>
            </a:r>
            <a:r>
              <a:rPr lang="ko-KR" altLang="en-US" sz="1400" dirty="0" err="1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나타날수있도록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배치하고자 하였고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스크롤을 내리면 상품이미지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동영상 등이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 별로 묶여서 보여지도록 배치하였으며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 아래에 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view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버튼을 배치하여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해당페이지로 </a:t>
            </a:r>
            <a:r>
              <a:rPr lang="ko-KR" altLang="en-US" sz="1400" dirty="0" err="1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넘어갈수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있도록 하였습니다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하단에는 스크롤을 올리거나 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up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버튼을 누르지 않아도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서브페이지로 </a:t>
            </a:r>
            <a:r>
              <a:rPr lang="ko-KR" altLang="en-US" sz="1400" dirty="0" err="1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이동할수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있도록 배치하였습니다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회사명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주소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서비스센터 번호 등을 표기하고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 err="1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sns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고객서비스 메뉴도 배치하여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클릭하면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링크로 연결되게 하였습니다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556" y="1432991"/>
            <a:ext cx="204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MIUMIU SKETCH</a:t>
            </a:r>
            <a:endParaRPr lang="ko-KR" altLang="en-US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70649" y="1818436"/>
            <a:ext cx="23743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16635" y="537858"/>
            <a:ext cx="8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</a:t>
            </a:r>
            <a:endParaRPr lang="ko-KR" altLang="en-US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57839" y="507080"/>
            <a:ext cx="2401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sub(</a:t>
            </a:r>
            <a:r>
              <a:rPr lang="en-US" altLang="ko-KR" sz="2000" dirty="0" err="1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miuclub</a:t>
            </a:r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-main)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155" y="1010023"/>
            <a:ext cx="2637356" cy="344924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745155" y="4562099"/>
            <a:ext cx="2637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MIUMIU</a:t>
            </a:r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</a:t>
            </a:r>
            <a:r>
              <a:rPr lang="ko-KR" altLang="en-US" sz="1400" dirty="0" err="1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그동안의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해왔던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defRPr lang="ko-KR" altLang="en-US"/>
            </a:pPr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프로모션을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알차게 채웠습니다.</a:t>
            </a:r>
          </a:p>
        </p:txBody>
      </p:sp>
    </p:spTree>
    <p:extLst>
      <p:ext uri="{BB962C8B-B14F-4D97-AF65-F5344CB8AC3E}">
        <p14:creationId xmlns:p14="http://schemas.microsoft.com/office/powerpoint/2010/main" val="1179050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7556" y="17176"/>
            <a:ext cx="65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dirty="0" err="1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프로토타이핑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(Sketch &amp; Prototyping)-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591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0082" y="739726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sub(</a:t>
            </a:r>
            <a:r>
              <a:rPr lang="en-US" altLang="ko-KR" sz="2000" dirty="0" err="1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miuclub</a:t>
            </a:r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-sub)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0479" y="739726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sub(wear)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77" y="1297268"/>
            <a:ext cx="2402376" cy="42814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5754" y="1297268"/>
            <a:ext cx="2424124" cy="4281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93457" y="739726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</a:t>
            </a:r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ub-(details)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5427" y="5750826"/>
            <a:ext cx="3018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메인이미지</a:t>
            </a:r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아래에 상세메뉴가 추가되어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스크롤을 </a:t>
            </a:r>
            <a:r>
              <a:rPr lang="ko-KR" altLang="en-US" sz="1400" dirty="0" err="1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내리지않고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클릭하여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이동할 수 있도록 하였습니다</a:t>
            </a:r>
            <a:r>
              <a:rPr lang="en-US" altLang="ko-KR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lang="ko-KR" altLang="en-US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3457" y="5750826"/>
            <a:ext cx="27414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간결한 세련됨으로 상품 자체에 대한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집중과 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몰입이 쉬운 디자인으로 </a:t>
            </a:r>
            <a:endParaRPr lang="en-US" altLang="ko-KR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구성했습니다</a:t>
            </a:r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384" y="1297268"/>
            <a:ext cx="2420592" cy="4281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7556" y="5750826"/>
            <a:ext cx="3018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각각의 이미지가 자신만의 클래스가 있으며 이를 통해 즉각적이고 유동적인 유지보수가 가능하게 </a:t>
            </a:r>
            <a:r>
              <a:rPr lang="ko-KR" altLang="en-US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됩니다</a:t>
            </a:r>
            <a:r>
              <a:rPr lang="en-US" altLang="ko-KR" sz="14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lang="ko-KR" altLang="en-US" sz="14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76948" y="7397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err="1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etc</a:t>
            </a:r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(basket)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79" y="1297268"/>
            <a:ext cx="2409160" cy="42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8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7556" y="17176"/>
            <a:ext cx="65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dirty="0" err="1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프로토타이핑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(Sketch &amp; Prototyping)-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드로잉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591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89088" y="723613"/>
            <a:ext cx="10613824" cy="5630295"/>
            <a:chOff x="793892" y="723613"/>
            <a:chExt cx="10613824" cy="5630295"/>
          </a:xfrm>
        </p:grpSpPr>
        <p:grpSp>
          <p:nvGrpSpPr>
            <p:cNvPr id="4" name="그룹 3"/>
            <p:cNvGrpSpPr/>
            <p:nvPr/>
          </p:nvGrpSpPr>
          <p:grpSpPr>
            <a:xfrm>
              <a:off x="793892" y="723613"/>
              <a:ext cx="3098206" cy="5630295"/>
              <a:chOff x="793892" y="723613"/>
              <a:chExt cx="3098206" cy="5149649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793892" y="723613"/>
                <a:ext cx="7617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000" dirty="0" smtClean="0">
                    <a:solidFill>
                      <a:srgbClr val="554F4D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main</a:t>
                </a:r>
                <a:endParaRPr lang="ko-KR" altLang="en-US" sz="2000" dirty="0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038" y="1219200"/>
                <a:ext cx="2991060" cy="4654062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551900" y="739726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 dirty="0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sub(</a:t>
              </a:r>
              <a:r>
                <a:rPr lang="en-US" altLang="ko-KR" sz="2000" dirty="0" err="1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miuclub</a:t>
              </a:r>
              <a:r>
                <a:rPr lang="en-US" altLang="ko-KR" sz="2000" dirty="0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-main)</a:t>
              </a:r>
              <a:endParaRPr lang="ko-KR" altLang="en-US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11954" y="723613"/>
              <a:ext cx="2271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 dirty="0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sub(</a:t>
              </a:r>
              <a:r>
                <a:rPr lang="en-US" altLang="ko-KR" sz="2000" dirty="0" err="1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miuclub</a:t>
              </a:r>
              <a:r>
                <a:rPr lang="en-US" altLang="ko-KR" sz="2000" dirty="0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-sub)</a:t>
              </a:r>
              <a:endParaRPr lang="ko-KR" altLang="en-US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847" y="1265456"/>
              <a:ext cx="2991060" cy="508845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56" y="1265456"/>
              <a:ext cx="2991060" cy="5088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547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7556" y="17176"/>
            <a:ext cx="65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dirty="0" err="1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프로토타이핑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(Sketch &amp; Prototyping)-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드로잉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591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6551" y="559491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</a:t>
            </a:r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ub(wear)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3194" y="559491"/>
            <a:ext cx="134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sub(bags)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3" y="959601"/>
            <a:ext cx="2099798" cy="5288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11" y="1545762"/>
            <a:ext cx="3062545" cy="37664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2" y="959601"/>
            <a:ext cx="2100073" cy="555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39" y="1545762"/>
            <a:ext cx="3062545" cy="376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10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7556" y="17176"/>
            <a:ext cx="65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dirty="0" err="1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프로토타이핑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(Sketch &amp; Prototyping)-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드로잉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591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60141" y="547768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</a:t>
            </a:r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ub(</a:t>
            </a:r>
            <a:r>
              <a:rPr lang="en-US" altLang="ko-KR" sz="2000" dirty="0" err="1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acc</a:t>
            </a:r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25" y="924432"/>
            <a:ext cx="2094584" cy="5288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13" y="1580931"/>
            <a:ext cx="3062545" cy="37664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99" y="948344"/>
            <a:ext cx="2767777" cy="43990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417" y="948344"/>
            <a:ext cx="2767777" cy="43990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7670" y="547768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</a:t>
            </a:r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ogin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05633" y="547768"/>
            <a:ext cx="96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basket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814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7556" y="17176"/>
            <a:ext cx="65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스케치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dirty="0" err="1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프로토타이핑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(Sketch &amp; Prototyping)-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드로잉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591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2778" y="1358896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returns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347" y="1839391"/>
            <a:ext cx="2592359" cy="34698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3975" y="1358896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</a:t>
            </a:r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ontact us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273" y="1839391"/>
            <a:ext cx="2590382" cy="34698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00" y="1839391"/>
            <a:ext cx="2592360" cy="3469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91673" y="1358896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track your order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171" y="1358896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</a:t>
            </a:r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ish list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" y="1839391"/>
            <a:ext cx="2590398" cy="34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8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1" y="-2667001"/>
            <a:ext cx="6858000" cy="1219200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D08403F-8A2A-4ADA-9C9B-94898A6AE280}"/>
                </a:ext>
              </a:extLst>
            </p:cNvPr>
            <p:cNvSpPr txBox="1"/>
            <p:nvPr/>
          </p:nvSpPr>
          <p:spPr>
            <a:xfrm>
              <a:off x="1153903" y="2951946"/>
              <a:ext cx="14269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디자인 </a:t>
              </a:r>
              <a:r>
                <a:rPr lang="en-US" altLang="ko-KR" sz="2800" dirty="0" smtClean="0">
                  <a:solidFill>
                    <a:srgbClr val="655D5B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&amp;</a:t>
              </a:r>
            </a:p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기능</a:t>
              </a:r>
              <a:endParaRPr lang="ko-KR" altLang="en-US" sz="2800" dirty="0">
                <a:solidFill>
                  <a:srgbClr val="655D5B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BBFEDA8-730C-464B-9AC7-A64EF56C187D}"/>
                </a:ext>
              </a:extLst>
            </p:cNvPr>
            <p:cNvSpPr txBox="1"/>
            <p:nvPr/>
          </p:nvSpPr>
          <p:spPr>
            <a:xfrm>
              <a:off x="1093791" y="1702669"/>
              <a:ext cx="15472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Part 3.</a:t>
              </a:r>
              <a:endParaRPr lang="ko-KR" altLang="en-US" sz="3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61356F7-6E60-415E-93C3-F2B83051B641}"/>
              </a:ext>
            </a:extLst>
          </p:cNvPr>
          <p:cNvSpPr txBox="1"/>
          <p:nvPr/>
        </p:nvSpPr>
        <p:spPr>
          <a:xfrm>
            <a:off x="622300" y="773668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 table of contents.</a:t>
            </a:r>
            <a:endParaRPr lang="ko-KR" altLang="en-US" dirty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640967"/>
              </p:ext>
            </p:extLst>
          </p:nvPr>
        </p:nvGraphicFramePr>
        <p:xfrm>
          <a:off x="275772" y="1662108"/>
          <a:ext cx="5384800" cy="446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479"/>
                <a:gridCol w="3218321"/>
              </a:tblGrid>
              <a:tr h="892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Part 1.</a:t>
                      </a:r>
                      <a:r>
                        <a:rPr lang="ko-KR" altLang="en-US" sz="24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24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기획</a:t>
                      </a:r>
                      <a:endParaRPr lang="en-US" altLang="ko-KR" sz="20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92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Part 2.</a:t>
                      </a:r>
                      <a:r>
                        <a:rPr lang="ko-KR" altLang="en-US" sz="24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24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스케치 </a:t>
                      </a:r>
                      <a:r>
                        <a:rPr lang="en-US" altLang="ko-KR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&amp; </a:t>
                      </a:r>
                      <a:r>
                        <a:rPr lang="ko-KR" altLang="en-US" sz="1800" b="0" dirty="0" err="1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프로토타이핑</a:t>
                      </a:r>
                      <a:endParaRPr lang="en-US" altLang="ko-KR" sz="18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92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Part 3.</a:t>
                      </a:r>
                      <a:r>
                        <a:rPr lang="ko-KR" altLang="en-US" sz="24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24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디자인 </a:t>
                      </a:r>
                      <a:r>
                        <a:rPr lang="en-US" altLang="ko-KR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&amp; </a:t>
                      </a:r>
                      <a:r>
                        <a:rPr lang="ko-KR" altLang="en-US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기능</a:t>
                      </a:r>
                      <a:endParaRPr lang="en-US" altLang="ko-KR" sz="18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92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Part 4.</a:t>
                      </a:r>
                      <a:r>
                        <a:rPr lang="ko-KR" altLang="en-US" sz="24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endParaRPr lang="en-US" altLang="ko-KR" sz="24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코딩</a:t>
                      </a:r>
                      <a:endParaRPr lang="en-US" altLang="ko-KR" sz="18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92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Part 5.</a:t>
                      </a:r>
                      <a:r>
                        <a:rPr lang="ko-KR" altLang="en-US" sz="24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24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후기</a:t>
                      </a:r>
                      <a:endParaRPr lang="en-US" altLang="ko-KR" sz="18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11" y="3628"/>
            <a:ext cx="54326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99A0CC93-86AF-42EF-881A-892923FDBD55}"/>
              </a:ext>
            </a:extLst>
          </p:cNvPr>
          <p:cNvGrpSpPr/>
          <p:nvPr/>
        </p:nvGrpSpPr>
        <p:grpSpPr>
          <a:xfrm>
            <a:off x="8191500" y="1667473"/>
            <a:ext cx="3038476" cy="3664585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478C168E-447F-4E70-B33B-B02AD996CB2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0DAA2A65-B2FB-4199-9FD0-658EC0D378AA}"/>
                </a:ext>
              </a:extLst>
            </p:cNvPr>
            <p:cNvSpPr txBox="1"/>
            <p:nvPr/>
          </p:nvSpPr>
          <p:spPr>
            <a:xfrm>
              <a:off x="5813382" y="2986002"/>
              <a:ext cx="5270521" cy="14842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dirty="0" smtClean="0"/>
                <a:t>…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B01BE66-741C-41C2-B8C0-1EADF7283C90}"/>
                </a:ext>
              </a:extLst>
            </p:cNvPr>
            <p:cNvSpPr txBox="1"/>
            <p:nvPr/>
          </p:nvSpPr>
          <p:spPr>
            <a:xfrm>
              <a:off x="5813382" y="818125"/>
              <a:ext cx="5270521" cy="513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구성 이유 및 동작 기능 설명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B397EE76-443C-4E6A-BAB1-D530D1C277F9}"/>
                </a:ext>
              </a:extLst>
            </p:cNvPr>
            <p:cNvCxnSpPr/>
            <p:nvPr/>
          </p:nvCxnSpPr>
          <p:spPr>
            <a:xfrm>
              <a:off x="5813382" y="13131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2" y="1216444"/>
            <a:ext cx="3227683" cy="4961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7556" y="17176"/>
            <a:ext cx="65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(Design &amp; Features)-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페이지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 smtClean="0">
              <a:solidFill>
                <a:srgbClr val="605A5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591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7556" y="810501"/>
            <a:ext cx="761747" cy="43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06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D08403F-8A2A-4ADA-9C9B-94898A6AE280}"/>
                </a:ext>
              </a:extLst>
            </p:cNvPr>
            <p:cNvSpPr txBox="1"/>
            <p:nvPr/>
          </p:nvSpPr>
          <p:spPr>
            <a:xfrm>
              <a:off x="1464084" y="3167389"/>
              <a:ext cx="8066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코딩</a:t>
              </a:r>
              <a:endParaRPr lang="ko-KR" altLang="en-US" sz="2800" dirty="0">
                <a:solidFill>
                  <a:srgbClr val="655D5B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BBFEDA8-730C-464B-9AC7-A64EF56C187D}"/>
                </a:ext>
              </a:extLst>
            </p:cNvPr>
            <p:cNvSpPr txBox="1"/>
            <p:nvPr/>
          </p:nvSpPr>
          <p:spPr>
            <a:xfrm>
              <a:off x="1092188" y="1702669"/>
              <a:ext cx="1550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Part </a:t>
              </a:r>
              <a:r>
                <a:rPr lang="en-US" altLang="ko-KR" sz="3600" dirty="0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4.</a:t>
              </a:r>
              <a:endParaRPr lang="ko-KR" altLang="en-US" sz="36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685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374699-A43F-4CA9-B1DD-4381505F223C}"/>
              </a:ext>
            </a:extLst>
          </p:cNvPr>
          <p:cNvSpPr txBox="1"/>
          <p:nvPr/>
        </p:nvSpPr>
        <p:spPr>
          <a:xfrm>
            <a:off x="4077660" y="2964190"/>
            <a:ext cx="403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여기에 내용을 입력하세요</a:t>
            </a:r>
            <a:r>
              <a:rPr lang="en-US" altLang="ko-KR" sz="2800" i="1" dirty="0">
                <a:solidFill>
                  <a:srgbClr val="554F4D"/>
                </a:solidFill>
              </a:rPr>
              <a:t>.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1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2B2E8FC-61CA-4EE2-84A6-3C2F48CF9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40" y="1785424"/>
            <a:ext cx="3086100" cy="413385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1250C7AB-A89D-43BF-B513-12D8774BD554}"/>
              </a:ext>
            </a:extLst>
          </p:cNvPr>
          <p:cNvGrpSpPr/>
          <p:nvPr/>
        </p:nvGrpSpPr>
        <p:grpSpPr>
          <a:xfrm>
            <a:off x="2407920" y="2560320"/>
            <a:ext cx="3120727" cy="2540000"/>
            <a:chOff x="2407920" y="2560320"/>
            <a:chExt cx="3332480" cy="254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A490125-3498-4411-BE4A-7FFCEA9FFF0C}"/>
                </a:ext>
              </a:extLst>
            </p:cNvPr>
            <p:cNvCxnSpPr>
              <a:cxnSpLocks/>
            </p:cNvCxnSpPr>
            <p:nvPr/>
          </p:nvCxnSpPr>
          <p:spPr>
            <a:xfrm>
              <a:off x="3533915" y="3771069"/>
              <a:ext cx="22064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43225848-DF36-49AD-BC5B-5CEBF7CD32A9}"/>
                </a:ext>
              </a:extLst>
            </p:cNvPr>
            <p:cNvCxnSpPr>
              <a:cxnSpLocks/>
            </p:cNvCxnSpPr>
            <p:nvPr/>
          </p:nvCxnSpPr>
          <p:spPr>
            <a:xfrm>
              <a:off x="2407920" y="2560320"/>
              <a:ext cx="33324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94D58865-0294-4316-8B28-1F997D71DA6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920" y="5100320"/>
              <a:ext cx="33324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4D7E021-2EFD-4839-B23C-F995A6B9177E}"/>
              </a:ext>
            </a:extLst>
          </p:cNvPr>
          <p:cNvSpPr txBox="1"/>
          <p:nvPr/>
        </p:nvSpPr>
        <p:spPr>
          <a:xfrm>
            <a:off x="6880368" y="2352571"/>
            <a:ext cx="4650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봄이 아무 아스라히 한 추억과 묻힌 봅니다</a:t>
            </a:r>
            <a:r>
              <a:rPr lang="en-US" altLang="ko-KR" sz="2100" spc="-150" dirty="0">
                <a:solidFill>
                  <a:srgbClr val="554F4D"/>
                </a:solidFill>
              </a:rPr>
              <a:t>. </a:t>
            </a:r>
            <a:endParaRPr lang="ko-KR" altLang="en-US" sz="2100" spc="-150" dirty="0">
              <a:solidFill>
                <a:srgbClr val="554F4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994BE26-DB1C-4B18-AE92-075E52C7E03B}"/>
              </a:ext>
            </a:extLst>
          </p:cNvPr>
          <p:cNvSpPr txBox="1"/>
          <p:nvPr/>
        </p:nvSpPr>
        <p:spPr>
          <a:xfrm>
            <a:off x="6880368" y="3581156"/>
            <a:ext cx="4650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봄이 아무 아스라히 한 추억과 묻힌 봅니다</a:t>
            </a:r>
            <a:r>
              <a:rPr lang="en-US" altLang="ko-KR" sz="2100" spc="-150" dirty="0">
                <a:solidFill>
                  <a:srgbClr val="554F4D"/>
                </a:solidFill>
              </a:rPr>
              <a:t>. </a:t>
            </a:r>
            <a:endParaRPr lang="ko-KR" altLang="en-US" sz="2100" spc="-150" dirty="0">
              <a:solidFill>
                <a:srgbClr val="554F4D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0F293C1-5DE3-453F-BAEE-100848DA739F}"/>
              </a:ext>
            </a:extLst>
          </p:cNvPr>
          <p:cNvSpPr txBox="1"/>
          <p:nvPr/>
        </p:nvSpPr>
        <p:spPr>
          <a:xfrm>
            <a:off x="6880368" y="4892571"/>
            <a:ext cx="4650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봄이 아무 아스라히 한 추억과 묻힌 봅니다</a:t>
            </a:r>
            <a:r>
              <a:rPr lang="en-US" altLang="ko-KR" sz="2100" spc="-150" dirty="0">
                <a:solidFill>
                  <a:srgbClr val="554F4D"/>
                </a:solidFill>
              </a:rPr>
              <a:t>. </a:t>
            </a:r>
            <a:endParaRPr lang="ko-KR" altLang="en-US" sz="2100" spc="-150" dirty="0">
              <a:solidFill>
                <a:srgbClr val="554F4D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2C02130C-897C-4793-84F9-44A732CF8AE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01E8B1D7-2DCE-4379-A11E-7AA503B1CCC1}"/>
              </a:ext>
            </a:extLst>
          </p:cNvPr>
          <p:cNvSpPr/>
          <p:nvPr/>
        </p:nvSpPr>
        <p:spPr>
          <a:xfrm>
            <a:off x="5486312" y="248751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7B4EFAB7-7A69-445F-884C-2C1A69993487}"/>
              </a:ext>
            </a:extLst>
          </p:cNvPr>
          <p:cNvSpPr/>
          <p:nvPr/>
        </p:nvSpPr>
        <p:spPr>
          <a:xfrm>
            <a:off x="5486784" y="3708349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36CC976D-7D73-427F-BDD2-CA5265F231CB}"/>
              </a:ext>
            </a:extLst>
          </p:cNvPr>
          <p:cNvSpPr/>
          <p:nvPr/>
        </p:nvSpPr>
        <p:spPr>
          <a:xfrm>
            <a:off x="5487256" y="5022323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" name="그래픽 255" descr="말풍선">
            <a:extLst>
              <a:ext uri="{FF2B5EF4-FFF2-40B4-BE49-F238E27FC236}">
                <a16:creationId xmlns:a16="http://schemas.microsoft.com/office/drawing/2014/main" xmlns="" id="{005C81BD-43D3-4513-BE44-AE8EEF95D8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55479" y="3429000"/>
            <a:ext cx="914400" cy="914400"/>
          </a:xfrm>
          <a:prstGeom prst="rect">
            <a:avLst/>
          </a:prstGeom>
        </p:spPr>
      </p:pic>
      <p:pic>
        <p:nvPicPr>
          <p:cNvPr id="273" name="그래픽 272" descr="카메라">
            <a:extLst>
              <a:ext uri="{FF2B5EF4-FFF2-40B4-BE49-F238E27FC236}">
                <a16:creationId xmlns:a16="http://schemas.microsoft.com/office/drawing/2014/main" xmlns="" id="{43188B30-31E4-4E17-A3BF-EEC6D2DB5A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33407" y="2168262"/>
            <a:ext cx="770384" cy="770384"/>
          </a:xfrm>
          <a:prstGeom prst="rect">
            <a:avLst/>
          </a:prstGeom>
        </p:spPr>
      </p:pic>
      <p:pic>
        <p:nvPicPr>
          <p:cNvPr id="275" name="그래픽 274" descr="댄스">
            <a:extLst>
              <a:ext uri="{FF2B5EF4-FFF2-40B4-BE49-F238E27FC236}">
                <a16:creationId xmlns:a16="http://schemas.microsoft.com/office/drawing/2014/main" xmlns="" id="{639F1706-7763-4978-8378-79251D457E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71992" y="4783001"/>
            <a:ext cx="766644" cy="76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00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64090E18-C874-40D2-A953-CC4531BE9648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5222718-842E-4663-BE03-5E49CBE910C1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5098BC90-2400-4F69-A3E5-E342CC448F55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0D4464-54C9-4380-A014-CCCD210C4FD3}"/>
              </a:ext>
            </a:extLst>
          </p:cNvPr>
          <p:cNvSpPr txBox="1"/>
          <p:nvPr/>
        </p:nvSpPr>
        <p:spPr>
          <a:xfrm>
            <a:off x="4077660" y="2964190"/>
            <a:ext cx="403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</a:rPr>
              <a:t>여기에 내용을 입력하세요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190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E1EA03-215E-47E6-B9AD-B7D06C488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459A345-901A-4152-B15E-A32122945144}"/>
              </a:ext>
            </a:extLst>
          </p:cNvPr>
          <p:cNvGrpSpPr/>
          <p:nvPr/>
        </p:nvGrpSpPr>
        <p:grpSpPr>
          <a:xfrm>
            <a:off x="36576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83FF8C78-DC6A-4A34-8F00-088434FADAB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16A762C0-8F43-4A70-8561-A58DCDF6627D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7321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그리워 멀리 하나에 이름과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무엇인지 별에도 어머니 이름자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슬퍼하는 너무나 위에 된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없이 별에도 이름을 나는 풀이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부끄러운 시와 계절이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나의 묻힌 속의 이웃 하나의 사랑과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위에 강아지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새겨지는 별 불러 어머니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이제 것은 별들을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된 슬퍼하는 못 별 시인의 사랑과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멀리 그러나 이런 겨울이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풀이 별 </a:t>
              </a:r>
              <a:r>
                <a:rPr lang="ko-KR" altLang="en-US" sz="1600" dirty="0" err="1"/>
                <a:t>라이너</a:t>
              </a:r>
              <a:r>
                <a:rPr lang="ko-KR" altLang="en-US" sz="1600" dirty="0"/>
                <a:t> 쓸쓸함과 버리었습니다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차 나는 청춘이 이네들은 언덕 이런 멀리 하나에 봅니다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어머니 한 헤는 내일 계절이 까닭입니다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95862C5-56A1-4944-A2CE-8773C76357CB}"/>
                </a:ext>
              </a:extLst>
            </p:cNvPr>
            <p:cNvSpPr txBox="1"/>
            <p:nvPr/>
          </p:nvSpPr>
          <p:spPr>
            <a:xfrm>
              <a:off x="5813383" y="1856350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716EF11B-6D0D-4CB1-91A3-301E7FA41EE4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073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254066F-367A-43F0-B6C4-302DF59E95A9}"/>
              </a:ext>
            </a:extLst>
          </p:cNvPr>
          <p:cNvSpPr txBox="1"/>
          <p:nvPr/>
        </p:nvSpPr>
        <p:spPr>
          <a:xfrm>
            <a:off x="7081522" y="2644170"/>
            <a:ext cx="2815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</a:rPr>
              <a:t>Q&amp;A</a:t>
            </a:r>
            <a:endParaRPr lang="ko-KR" altLang="en-US" sz="9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9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5892FA-26DD-4A0C-849F-94F48398B3C9}"/>
              </a:ext>
            </a:extLst>
          </p:cNvPr>
          <p:cNvSpPr txBox="1"/>
          <p:nvPr/>
        </p:nvSpPr>
        <p:spPr>
          <a:xfrm>
            <a:off x="3690262" y="2644170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554F4D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100" y="-2666100"/>
            <a:ext cx="6859804" cy="1219200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11714C2-2339-4FFD-BDDD-E0583E02D8EA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FEE42FF-434C-448E-84C4-8410B780A032}"/>
                </a:ext>
              </a:extLst>
            </p:cNvPr>
            <p:cNvSpPr txBox="1"/>
            <p:nvPr/>
          </p:nvSpPr>
          <p:spPr>
            <a:xfrm>
              <a:off x="1464085" y="3167390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기획</a:t>
              </a:r>
              <a:endParaRPr lang="ko-KR" altLang="en-US" sz="28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2ACAFA94-2B03-48EB-9265-F34BDB3D7C9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423D3C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Part 1.</a:t>
              </a:r>
              <a:endParaRPr lang="ko-KR" altLang="en-US" sz="3600" dirty="0">
                <a:solidFill>
                  <a:srgbClr val="423D3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448492" y="417286"/>
            <a:ext cx="11295017" cy="6023429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1001" y="17176"/>
            <a:ext cx="175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(Planning)</a:t>
            </a:r>
            <a:endParaRPr lang="ko-KR" altLang="en-US" dirty="0" smtClean="0">
              <a:solidFill>
                <a:srgbClr val="605A5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06297" y="993467"/>
            <a:ext cx="10979407" cy="4519970"/>
            <a:chOff x="751428" y="643843"/>
            <a:chExt cx="11532862" cy="451997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C1FE625-E61B-4A61-B44F-66AC5B0F47C5}"/>
                </a:ext>
              </a:extLst>
            </p:cNvPr>
            <p:cNvGrpSpPr/>
            <p:nvPr/>
          </p:nvGrpSpPr>
          <p:grpSpPr>
            <a:xfrm>
              <a:off x="751428" y="1294078"/>
              <a:ext cx="9226291" cy="3869735"/>
              <a:chOff x="1182628" y="2092975"/>
              <a:chExt cx="10070583" cy="3869735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xmlns="" id="{19F63E06-4CEA-4AA9-9ED0-BDEDA9B309AA}"/>
                  </a:ext>
                </a:extLst>
              </p:cNvPr>
              <p:cNvGrpSpPr/>
              <p:nvPr/>
            </p:nvGrpSpPr>
            <p:grpSpPr>
              <a:xfrm>
                <a:off x="1182628" y="4043680"/>
                <a:ext cx="2517646" cy="650235"/>
                <a:chOff x="811411" y="3799840"/>
                <a:chExt cx="2399149" cy="650235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xmlns="" id="{E53564E9-C0A9-4B14-B15F-E2247916F2D2}"/>
                    </a:ext>
                  </a:extLst>
                </p:cNvPr>
                <p:cNvSpPr/>
                <p:nvPr/>
              </p:nvSpPr>
              <p:spPr>
                <a:xfrm>
                  <a:off x="811411" y="3799840"/>
                  <a:ext cx="2399149" cy="65023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554F4D"/>
                    </a:solidFill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xmlns="" id="{38A532CD-9EBA-4E8D-864A-A34D697F4AF7}"/>
                    </a:ext>
                  </a:extLst>
                </p:cNvPr>
                <p:cNvSpPr txBox="1"/>
                <p:nvPr/>
              </p:nvSpPr>
              <p:spPr>
                <a:xfrm>
                  <a:off x="1239417" y="3891619"/>
                  <a:ext cx="15431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400" dirty="0" smtClean="0">
                      <a:solidFill>
                        <a:srgbClr val="554F4D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6/8 ~ 6/15</a:t>
                  </a:r>
                  <a:endParaRPr lang="ko-KR" altLang="en-US" sz="2400" dirty="0">
                    <a:solidFill>
                      <a:srgbClr val="554F4D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B9C76754-6343-40EC-BC24-822D375657C5}"/>
                  </a:ext>
                </a:extLst>
              </p:cNvPr>
              <p:cNvGrpSpPr/>
              <p:nvPr/>
            </p:nvGrpSpPr>
            <p:grpSpPr>
              <a:xfrm>
                <a:off x="3700274" y="3393445"/>
                <a:ext cx="2517646" cy="650235"/>
                <a:chOff x="811411" y="3799840"/>
                <a:chExt cx="2399149" cy="650235"/>
              </a:xfrm>
              <a:solidFill>
                <a:schemeClr val="accent4"/>
              </a:solidFill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xmlns="" id="{814A8A45-9FCC-4BA0-B698-F27B764E47CA}"/>
                    </a:ext>
                  </a:extLst>
                </p:cNvPr>
                <p:cNvSpPr/>
                <p:nvPr/>
              </p:nvSpPr>
              <p:spPr>
                <a:xfrm>
                  <a:off x="811411" y="3799840"/>
                  <a:ext cx="2399149" cy="6502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554F4D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xmlns="" id="{B7573302-11AE-49BF-B59F-279E5162BDF0}"/>
                    </a:ext>
                  </a:extLst>
                </p:cNvPr>
                <p:cNvSpPr txBox="1"/>
                <p:nvPr/>
              </p:nvSpPr>
              <p:spPr>
                <a:xfrm>
                  <a:off x="1148527" y="3894360"/>
                  <a:ext cx="1724915" cy="461665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400" dirty="0" smtClean="0">
                      <a:solidFill>
                        <a:srgbClr val="554F4D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6/16 ~ 6/23</a:t>
                  </a:r>
                  <a:endParaRPr lang="ko-KR" altLang="en-US" sz="2400" dirty="0">
                    <a:solidFill>
                      <a:srgbClr val="554F4D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xmlns="" id="{B69066B2-646E-4618-B182-29E7A9BA8B0C}"/>
                  </a:ext>
                </a:extLst>
              </p:cNvPr>
              <p:cNvGrpSpPr/>
              <p:nvPr/>
            </p:nvGrpSpPr>
            <p:grpSpPr>
              <a:xfrm>
                <a:off x="6217920" y="2743210"/>
                <a:ext cx="2517646" cy="650235"/>
                <a:chOff x="811411" y="3799840"/>
                <a:chExt cx="2399149" cy="650235"/>
              </a:xfrm>
              <a:solidFill>
                <a:schemeClr val="accent4"/>
              </a:solidFill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xmlns="" id="{C0FF6097-CA36-40DB-B97D-029EFBE1E9A8}"/>
                    </a:ext>
                  </a:extLst>
                </p:cNvPr>
                <p:cNvSpPr/>
                <p:nvPr/>
              </p:nvSpPr>
              <p:spPr>
                <a:xfrm>
                  <a:off x="811411" y="3799840"/>
                  <a:ext cx="2399149" cy="6502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554F4D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xmlns="" id="{65431F23-BFC3-496F-89B7-9679A92FCEB8}"/>
                    </a:ext>
                  </a:extLst>
                </p:cNvPr>
                <p:cNvSpPr txBox="1"/>
                <p:nvPr/>
              </p:nvSpPr>
              <p:spPr>
                <a:xfrm>
                  <a:off x="1247055" y="3894124"/>
                  <a:ext cx="1527860" cy="461665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400" dirty="0" smtClean="0">
                      <a:solidFill>
                        <a:srgbClr val="554F4D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6/24 ~ 7/1</a:t>
                  </a:r>
                  <a:endParaRPr lang="ko-KR" altLang="en-US" sz="2400" dirty="0">
                    <a:solidFill>
                      <a:srgbClr val="554F4D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3415C3DF-2E34-4E5C-9176-EE0428A71C7D}"/>
                  </a:ext>
                </a:extLst>
              </p:cNvPr>
              <p:cNvGrpSpPr/>
              <p:nvPr/>
            </p:nvGrpSpPr>
            <p:grpSpPr>
              <a:xfrm>
                <a:off x="8735565" y="2092975"/>
                <a:ext cx="2517646" cy="650235"/>
                <a:chOff x="811411" y="3799840"/>
                <a:chExt cx="2399149" cy="650235"/>
              </a:xfrm>
              <a:solidFill>
                <a:schemeClr val="accent4"/>
              </a:solidFill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xmlns="" id="{34FF1129-5362-4FC0-8E50-DA17729DE54C}"/>
                    </a:ext>
                  </a:extLst>
                </p:cNvPr>
                <p:cNvSpPr/>
                <p:nvPr/>
              </p:nvSpPr>
              <p:spPr>
                <a:xfrm>
                  <a:off x="811411" y="3799840"/>
                  <a:ext cx="2399149" cy="6502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554F4D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xmlns="" id="{A7C0F14D-DB7F-44AB-B34C-CFB0FD13B656}"/>
                    </a:ext>
                  </a:extLst>
                </p:cNvPr>
                <p:cNvSpPr txBox="1"/>
                <p:nvPr/>
              </p:nvSpPr>
              <p:spPr>
                <a:xfrm>
                  <a:off x="1220934" y="3894124"/>
                  <a:ext cx="1580103" cy="461665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400" dirty="0" smtClean="0">
                      <a:solidFill>
                        <a:srgbClr val="554F4D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7/2 ~ 7/9</a:t>
                  </a:r>
                  <a:endParaRPr lang="ko-KR" altLang="en-US" sz="2400" dirty="0">
                    <a:solidFill>
                      <a:srgbClr val="554F4D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681074B-3B97-4ADA-A6BD-C3FDE732F9F7}"/>
                  </a:ext>
                </a:extLst>
              </p:cNvPr>
              <p:cNvSpPr txBox="1"/>
              <p:nvPr/>
            </p:nvSpPr>
            <p:spPr>
              <a:xfrm>
                <a:off x="1182628" y="4762381"/>
                <a:ext cx="25176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초도 회의</a:t>
                </a:r>
                <a:endParaRPr lang="en-US" altLang="ko-KR" sz="1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자료조사</a:t>
                </a: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페르소나</a:t>
                </a:r>
                <a:endParaRPr lang="en-US" altLang="ko-KR" sz="1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로고 </a:t>
                </a: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&amp;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메인 페이지 스케치</a:t>
                </a:r>
                <a:endParaRPr lang="en-US" altLang="ko-KR" sz="1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상세 페이지 스케치</a:t>
                </a:r>
                <a:endParaRPr lang="en-US" altLang="ko-KR" sz="1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725944E2-8586-4624-9D96-D203141F68BB}"/>
                  </a:ext>
                </a:extLst>
              </p:cNvPr>
              <p:cNvSpPr txBox="1"/>
              <p:nvPr/>
            </p:nvSpPr>
            <p:spPr>
              <a:xfrm>
                <a:off x="3733041" y="4110126"/>
                <a:ext cx="24140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</a:t>
                </a:r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메인</a:t>
                </a:r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상세 페이지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드로잉</a:t>
                </a:r>
                <a:endParaRPr lang="en-US" altLang="ko-KR" sz="1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드로잉 최종 점검 및 피드백</a:t>
                </a:r>
                <a:endParaRPr lang="en-US" altLang="ko-KR" sz="1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메인</a:t>
                </a: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상세 페이지 코딩</a:t>
                </a:r>
                <a:endParaRPr lang="ko-KR" altLang="en-US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CB5C6049-F99C-47E8-B7EF-268C17CDECB3}"/>
                  </a:ext>
                </a:extLst>
              </p:cNvPr>
              <p:cNvSpPr txBox="1"/>
              <p:nvPr/>
            </p:nvSpPr>
            <p:spPr>
              <a:xfrm>
                <a:off x="6293108" y="3479177"/>
                <a:ext cx="241401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메인</a:t>
                </a: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상세 페이지 코딩</a:t>
                </a:r>
                <a:endParaRPr lang="en-US" altLang="ko-KR" sz="1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기능 추가</a:t>
                </a:r>
                <a:endParaRPr lang="en-US" altLang="ko-KR" sz="1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PPT </a:t>
                </a:r>
                <a:r>
                  <a:rPr lang="ko-KR" altLang="en-US" sz="12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템플릿 제작</a:t>
                </a:r>
                <a:endPara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/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3BDEC0F6-B480-4963-BAAB-52BAA6606B4A}"/>
                  </a:ext>
                </a:extLst>
              </p:cNvPr>
              <p:cNvSpPr txBox="1"/>
              <p:nvPr/>
            </p:nvSpPr>
            <p:spPr>
              <a:xfrm>
                <a:off x="8812316" y="2824320"/>
                <a:ext cx="24140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</a:t>
                </a:r>
                <a:r>
                  <a:rPr lang="ko-KR" altLang="en-US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추가 기능 수정</a:t>
                </a:r>
                <a:endPara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· PPT </a:t>
                </a:r>
                <a:r>
                  <a:rPr lang="ko-KR" altLang="en-US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완성</a:t>
                </a:r>
                <a:endParaRPr lang="ko-KR" altLang="en-US" sz="14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34FF1129-5362-4FC0-8E50-DA17729DE54C}"/>
                </a:ext>
              </a:extLst>
            </p:cNvPr>
            <p:cNvSpPr/>
            <p:nvPr/>
          </p:nvSpPr>
          <p:spPr>
            <a:xfrm>
              <a:off x="9977717" y="643843"/>
              <a:ext cx="2306573" cy="6502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7C0F14D-DB7F-44AB-B34C-CFB0FD13B656}"/>
                </a:ext>
              </a:extLst>
            </p:cNvPr>
            <p:cNvSpPr txBox="1"/>
            <p:nvPr/>
          </p:nvSpPr>
          <p:spPr>
            <a:xfrm>
              <a:off x="10275787" y="738127"/>
              <a:ext cx="1805379" cy="461665"/>
            </a:xfrm>
            <a:prstGeom prst="rect">
              <a:avLst/>
            </a:prstGeom>
            <a:solidFill>
              <a:schemeClr val="accent4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554F4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7/10 ~ 7/13</a:t>
              </a:r>
              <a:endParaRPr lang="ko-KR" altLang="en-US" sz="240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3BDEC0F6-B480-4963-BAAB-52BAA6606B4A}"/>
                </a:ext>
              </a:extLst>
            </p:cNvPr>
            <p:cNvSpPr txBox="1"/>
            <p:nvPr/>
          </p:nvSpPr>
          <p:spPr>
            <a:xfrm>
              <a:off x="10072663" y="1428571"/>
              <a:ext cx="2211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BDEC0F6-B480-4963-BAAB-52BAA6606B4A}"/>
              </a:ext>
            </a:extLst>
          </p:cNvPr>
          <p:cNvSpPr txBox="1"/>
          <p:nvPr/>
        </p:nvSpPr>
        <p:spPr>
          <a:xfrm>
            <a:off x="9460433" y="1726263"/>
            <a:ext cx="2105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 </a:t>
            </a:r>
            <a:r>
              <a:rPr lang="ko-KR" altLang="en-US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코딩 완성</a:t>
            </a:r>
            <a:endParaRPr lang="en-US" altLang="ko-KR" sz="14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 </a:t>
            </a:r>
            <a:r>
              <a:rPr lang="ko-KR" altLang="en-US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마감</a:t>
            </a:r>
            <a:endParaRPr lang="ko-KR" altLang="en-US" sz="1400" dirty="0"/>
          </a:p>
        </p:txBody>
      </p:sp>
      <p:pic>
        <p:nvPicPr>
          <p:cNvPr id="40" name="그래픽 32" descr="갈매기형 화살표">
            <a:extLst>
              <a:ext uri="{FF2B5EF4-FFF2-40B4-BE49-F238E27FC236}">
                <a16:creationId xmlns:a16="http://schemas.microsoft.com/office/drawing/2014/main" xmlns="" id="{1C96CB68-FA67-4B50-BF27-BFFB3A9B0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01656" y="3007678"/>
            <a:ext cx="523221" cy="523221"/>
          </a:xfrm>
          <a:prstGeom prst="rect">
            <a:avLst/>
          </a:prstGeom>
        </p:spPr>
      </p:pic>
      <p:pic>
        <p:nvPicPr>
          <p:cNvPr id="41" name="그래픽 32" descr="갈매기형 화살표">
            <a:extLst>
              <a:ext uri="{FF2B5EF4-FFF2-40B4-BE49-F238E27FC236}">
                <a16:creationId xmlns:a16="http://schemas.microsoft.com/office/drawing/2014/main" xmlns="" id="{1C96CB68-FA67-4B50-BF27-BFFB3A9B0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80784" y="2325585"/>
            <a:ext cx="523221" cy="523221"/>
          </a:xfrm>
          <a:prstGeom prst="rect">
            <a:avLst/>
          </a:prstGeom>
        </p:spPr>
      </p:pic>
      <p:pic>
        <p:nvPicPr>
          <p:cNvPr id="42" name="그래픽 32" descr="갈매기형 화살표">
            <a:extLst>
              <a:ext uri="{FF2B5EF4-FFF2-40B4-BE49-F238E27FC236}">
                <a16:creationId xmlns:a16="http://schemas.microsoft.com/office/drawing/2014/main" xmlns="" id="{1C96CB68-FA67-4B50-BF27-BFFB3A9B0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84801" y="1688560"/>
            <a:ext cx="523221" cy="523221"/>
          </a:xfrm>
          <a:prstGeom prst="rect">
            <a:avLst/>
          </a:prstGeom>
        </p:spPr>
      </p:pic>
      <p:pic>
        <p:nvPicPr>
          <p:cNvPr id="43" name="그래픽 32" descr="갈매기형 화살표">
            <a:extLst>
              <a:ext uri="{FF2B5EF4-FFF2-40B4-BE49-F238E27FC236}">
                <a16:creationId xmlns:a16="http://schemas.microsoft.com/office/drawing/2014/main" xmlns="" id="{1C96CB68-FA67-4B50-BF27-BFFB3A9B0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88555" y="1039371"/>
            <a:ext cx="523221" cy="5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1002" y="17176"/>
            <a:ext cx="341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(Planning)-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선정 이유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2686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34641" y="2690336"/>
            <a:ext cx="70730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전자상거래가 현물거래를 압도한지는 어언 수십 년이 되가는 해입니다</a:t>
            </a:r>
            <a:r>
              <a:rPr lang="en-US" altLang="ko-KR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kern="0" dirty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 fontAlgn="base"/>
            <a:r>
              <a:rPr lang="ko-KR" altLang="en-US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여러 산업분야에 </a:t>
            </a:r>
            <a:r>
              <a:rPr lang="ko-KR" altLang="en-US" kern="0" dirty="0" err="1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웹퍼블리싱</a:t>
            </a:r>
            <a:r>
              <a:rPr lang="ko-KR" altLang="en-US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수요가 있고 그 중 패션</a:t>
            </a:r>
            <a:r>
              <a:rPr lang="en-US" altLang="ko-KR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의류 웹 쇼핑몰의 </a:t>
            </a:r>
            <a:endParaRPr lang="en-US" altLang="ko-KR" kern="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 fontAlgn="base"/>
            <a:r>
              <a:rPr lang="ko-KR" altLang="en-US" kern="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선도적인 </a:t>
            </a:r>
            <a:r>
              <a:rPr lang="ko-KR" altLang="en-US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중에서 조원들이 선호하는 모범</a:t>
            </a:r>
            <a:r>
              <a:rPr lang="en-US" altLang="ko-KR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실제적인 브랜드 </a:t>
            </a:r>
            <a:r>
              <a:rPr lang="ko-KR" altLang="en-US" kern="0" dirty="0" err="1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미우미우를</a:t>
            </a:r>
            <a:r>
              <a:rPr lang="ko-KR" altLang="en-US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앞으로 배울만한 디자인 전망이라 생각해 선정했으며 이를 통해 디자인 감각과 간결한 </a:t>
            </a:r>
            <a:r>
              <a:rPr lang="ko-KR" altLang="en-US" kern="0" dirty="0" err="1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외국식</a:t>
            </a:r>
            <a:r>
              <a:rPr lang="ko-KR" altLang="en-US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웹 디자인을 경험하는 것이 큰 자산이 될 것입니다</a:t>
            </a:r>
            <a:r>
              <a:rPr lang="en-US" altLang="ko-KR" kern="0" dirty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kern="0" spc="0" dirty="0">
              <a:solidFill>
                <a:srgbClr val="554F4D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752889" y="2426750"/>
            <a:ext cx="26862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79469" y="2025834"/>
            <a:ext cx="103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MIUMIU</a:t>
            </a:r>
            <a:endParaRPr lang="ko-KR" altLang="en-US" dirty="0" smtClean="0">
              <a:solidFill>
                <a:srgbClr val="605A5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075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1002" y="17176"/>
            <a:ext cx="266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(Planning)-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페르소나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2615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8" y="512413"/>
            <a:ext cx="4244598" cy="583317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85393"/>
              </p:ext>
            </p:extLst>
          </p:nvPr>
        </p:nvGraphicFramePr>
        <p:xfrm>
          <a:off x="4662096" y="512416"/>
          <a:ext cx="7529904" cy="583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60"/>
                <a:gridCol w="5388244"/>
              </a:tblGrid>
              <a:tr h="576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김민</a:t>
                      </a:r>
                      <a:endParaRPr lang="en-US" altLang="ko-KR" sz="18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6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Age</a:t>
                      </a:r>
                      <a:r>
                        <a:rPr lang="ko-KR" altLang="en-US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18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27years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6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Address</a:t>
                      </a:r>
                      <a:r>
                        <a:rPr lang="ko-KR" altLang="en-US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18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서울특별시 관악구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6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Job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건축 디자이너 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6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Hobby</a:t>
                      </a:r>
                      <a:r>
                        <a:rPr lang="ko-KR" altLang="en-US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18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자전거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나들이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6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Interest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여자친구와 데이트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캐릭터 액세서리 수집하기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56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Character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온순하고 같이 있으면 상쾌한 느낌을 주며 남녀노소 인기가 많다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밝고 정직한 행동 때문에 가끔 피해도 보는 성격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246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Life pattern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평일에는 회사에서 건축 디자인을 하면서 하루를 보낸다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주말에는 여자친구와 데이트 한다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76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Goal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주년 선물로 지갑을 알아보던 중 평소 여자친구와 이미지가 맞는 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MIUMIU </a:t>
                      </a: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라는 브랜드를 발견하고 온라인 홈페이지에서 지갑을 보고 있다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164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1002" y="17176"/>
            <a:ext cx="341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(Planning)-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페르소나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2865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813269"/>
              </p:ext>
            </p:extLst>
          </p:nvPr>
        </p:nvGraphicFramePr>
        <p:xfrm>
          <a:off x="4662096" y="512416"/>
          <a:ext cx="7529904" cy="583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60"/>
                <a:gridCol w="5388244"/>
              </a:tblGrid>
              <a:tr h="553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김서연</a:t>
                      </a:r>
                      <a:endParaRPr lang="en-US" altLang="ko-KR" sz="18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3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Age</a:t>
                      </a:r>
                      <a:r>
                        <a:rPr lang="ko-KR" altLang="en-US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18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3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Address</a:t>
                      </a:r>
                      <a:r>
                        <a:rPr lang="ko-KR" altLang="en-US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18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서울특별시 </a:t>
                      </a:r>
                      <a:r>
                        <a:rPr lang="ko-KR" altLang="en-US" sz="1600" b="0" dirty="0" err="1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동장구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3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Job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작가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3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Hobby</a:t>
                      </a:r>
                      <a:r>
                        <a:rPr lang="ko-KR" altLang="en-US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18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쇼핑하기</a:t>
                      </a:r>
                      <a:r>
                        <a:rPr lang="en-US" altLang="ko-KR" sz="1600" b="0" baseline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사진 찍기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3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Interest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영화관람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3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Character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명랑하고 쾌활하며 매사에 항상 적극적으로 나서는 성격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65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Life pattern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작가라는 직업 특성상 야근이 많고 휴일이 적다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휴일에는 주로 혼자 쇼핑하면서 스트레스를 푼다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5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Goal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바쁜 일정으로 몸이 지칠 대로 지친 서연은 인터넷 쇼핑으로 눈을 돌린다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야근이 많았던 만큼 야근 수당을 두둑이 받은 서연은 평소 좋아했지만 자주 사지는 못했던 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MIUMIU </a:t>
                      </a: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온라인 홈페이지에서 큰맘 먹고 가방을 고르고 있다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6" y="512413"/>
            <a:ext cx="4291094" cy="58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91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1002" y="17176"/>
            <a:ext cx="341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(Planning)-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페르소나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2865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545168"/>
              </p:ext>
            </p:extLst>
          </p:nvPr>
        </p:nvGraphicFramePr>
        <p:xfrm>
          <a:off x="4662096" y="512416"/>
          <a:ext cx="7529904" cy="5842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60"/>
                <a:gridCol w="5388244"/>
              </a:tblGrid>
              <a:tr h="560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이하나</a:t>
                      </a:r>
                      <a:endParaRPr lang="en-US" altLang="ko-KR" sz="18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0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Age</a:t>
                      </a:r>
                      <a:r>
                        <a:rPr lang="ko-KR" altLang="en-US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18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38years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0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Address</a:t>
                      </a:r>
                      <a:r>
                        <a:rPr lang="ko-KR" altLang="en-US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18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서울특별시 강동구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0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Job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패션 매거진 편집장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0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Hobby</a:t>
                      </a:r>
                      <a:r>
                        <a:rPr lang="ko-KR" altLang="en-US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endParaRPr lang="en-US" altLang="ko-KR" sz="180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조깅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요가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0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Interest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브랜드 의류 </a:t>
                      </a:r>
                      <a:r>
                        <a:rPr lang="ko-KR" altLang="en-US" sz="1600" b="0" dirty="0" err="1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리폼</a:t>
                      </a: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하기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0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Character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과묵하고 철저한 원칙주의자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70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Life pattern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마감일이 다가오면 항상 야근하며 회사에서 밤을 새울 때도 있다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마감을 끝내면 대체로 여유로운 편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 </a:t>
                      </a: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휴일에는 집에서 나가지 않고 혼자 여유롭게 보낸다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73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Goal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다음 호 매거진에서 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MIUMIU</a:t>
                      </a:r>
                      <a:r>
                        <a:rPr lang="ko-KR" altLang="en-US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특집이 결정되어 촬영을 하고 있던 중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하나의 마음에 쏙 든 스커트를 발견한다</a:t>
                      </a:r>
                      <a:r>
                        <a:rPr lang="en-US" altLang="ko-KR" sz="1600" b="0" baseline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구매하기 위해 </a:t>
                      </a:r>
                      <a:r>
                        <a:rPr lang="en-US" altLang="ko-KR" sz="1600" b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MIUMIU</a:t>
                      </a:r>
                      <a:r>
                        <a:rPr lang="ko-KR" altLang="en-US" sz="1600" b="0" baseline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온라인 홈페이지를 들어간다</a:t>
                      </a:r>
                      <a:r>
                        <a:rPr lang="en-US" altLang="ko-KR" sz="1600" b="0" baseline="0" dirty="0" smtClean="0">
                          <a:solidFill>
                            <a:srgbClr val="554F4D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  <a:endParaRPr lang="en-US" altLang="ko-KR" sz="1600" b="0" dirty="0" smtClean="0">
                        <a:solidFill>
                          <a:srgbClr val="554F4D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2" y="521412"/>
            <a:ext cx="4244598" cy="58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25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1002" y="17176"/>
            <a:ext cx="341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</a:t>
            </a:r>
            <a:r>
              <a:rPr lang="en-US" altLang="ko-KR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(Planning)-</a:t>
            </a:r>
            <a:r>
              <a:rPr lang="ko-KR" altLang="en-US" dirty="0" smtClean="0">
                <a:solidFill>
                  <a:srgbClr val="605A5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디자인</a:t>
            </a:r>
            <a:endParaRPr lang="en-US" altLang="ko-KR" dirty="0" smtClean="0">
              <a:solidFill>
                <a:srgbClr val="605A5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420392" y="370394"/>
            <a:ext cx="3131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01" y="1043636"/>
            <a:ext cx="3536773" cy="5315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910" y="1043636"/>
            <a:ext cx="3536773" cy="5315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4239" y="530405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2969" y="533272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554F4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sub</a:t>
            </a:r>
            <a:endParaRPr lang="ko-KR" altLang="en-US" sz="2000" dirty="0" smtClean="0">
              <a:solidFill>
                <a:srgbClr val="554F4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36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4260</TotalTime>
  <Words>970</Words>
  <Application>Microsoft Office PowerPoint</Application>
  <PresentationFormat>와이드스크린</PresentationFormat>
  <Paragraphs>203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Pretendard</vt:lpstr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iibi0205</cp:lastModifiedBy>
  <cp:revision>109</cp:revision>
  <dcterms:created xsi:type="dcterms:W3CDTF">2020-05-03T01:37:17Z</dcterms:created>
  <dcterms:modified xsi:type="dcterms:W3CDTF">2022-07-22T08:10:55Z</dcterms:modified>
</cp:coreProperties>
</file>